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handoutMasterIdLst>
    <p:handoutMasterId r:id="rId33"/>
  </p:handoutMasterIdLst>
  <p:sldIdLst>
    <p:sldId id="275" r:id="rId3"/>
    <p:sldId id="259" r:id="rId4"/>
    <p:sldId id="310" r:id="rId5"/>
    <p:sldId id="315" r:id="rId6"/>
    <p:sldId id="314" r:id="rId7"/>
    <p:sldId id="313" r:id="rId8"/>
    <p:sldId id="312" r:id="rId9"/>
    <p:sldId id="316" r:id="rId10"/>
    <p:sldId id="318" r:id="rId11"/>
    <p:sldId id="319" r:id="rId12"/>
    <p:sldId id="317" r:id="rId13"/>
    <p:sldId id="320" r:id="rId14"/>
    <p:sldId id="321" r:id="rId15"/>
    <p:sldId id="328" r:id="rId16"/>
    <p:sldId id="326" r:id="rId17"/>
    <p:sldId id="329" r:id="rId18"/>
    <p:sldId id="323" r:id="rId19"/>
    <p:sldId id="311" r:id="rId20"/>
    <p:sldId id="322" r:id="rId21"/>
    <p:sldId id="330" r:id="rId22"/>
    <p:sldId id="325" r:id="rId23"/>
    <p:sldId id="331" r:id="rId24"/>
    <p:sldId id="327" r:id="rId25"/>
    <p:sldId id="307" r:id="rId26"/>
    <p:sldId id="332" r:id="rId27"/>
    <p:sldId id="308" r:id="rId28"/>
    <p:sldId id="309" r:id="rId29"/>
    <p:sldId id="324" r:id="rId30"/>
    <p:sldId id="300" r:id="rId31"/>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60"/>
  </p:normalViewPr>
  <p:slideViewPr>
    <p:cSldViewPr>
      <p:cViewPr varScale="1">
        <p:scale>
          <a:sx n="80" d="100"/>
          <a:sy n="80" d="100"/>
        </p:scale>
        <p:origin x="-77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34FC023C-358D-449F-B3D1-B4FB65A3FF02}" type="datetimeFigureOut">
              <a:rPr lang="en-US" smtClean="0"/>
              <a:t>3/23/2016</a:t>
            </a:fld>
            <a:endParaRPr lang="en-US"/>
          </a:p>
        </p:txBody>
      </p:sp>
      <p:sp>
        <p:nvSpPr>
          <p:cNvPr id="4" name="Footer Placeholder 3"/>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1D06DB7D-647D-46D4-98FF-BAB0C8FEAFD8}" type="slidenum">
              <a:rPr lang="en-US" smtClean="0"/>
              <a:t>‹#›</a:t>
            </a:fld>
            <a:endParaRPr lang="en-US"/>
          </a:p>
        </p:txBody>
      </p:sp>
    </p:spTree>
    <p:extLst>
      <p:ext uri="{BB962C8B-B14F-4D97-AF65-F5344CB8AC3E}">
        <p14:creationId xmlns:p14="http://schemas.microsoft.com/office/powerpoint/2010/main" val="921640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FABB529B-136C-46DB-93FF-71947B94D6F1}" type="datetimeFigureOut">
              <a:rPr lang="en-US" smtClean="0"/>
              <a:t>3/23/2016</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11D1C960-F7D1-494F-AEA7-6E93792222A9}" type="slidenum">
              <a:rPr lang="en-US" smtClean="0"/>
              <a:t>‹#›</a:t>
            </a:fld>
            <a:endParaRPr lang="en-US"/>
          </a:p>
        </p:txBody>
      </p:sp>
    </p:spTree>
    <p:extLst>
      <p:ext uri="{BB962C8B-B14F-4D97-AF65-F5344CB8AC3E}">
        <p14:creationId xmlns:p14="http://schemas.microsoft.com/office/powerpoint/2010/main" val="3946432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F39100-E3BC-46B9-8D89-2629BF723470}"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1058461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39100-E3BC-46B9-8D89-2629BF723470}"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418078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39100-E3BC-46B9-8D89-2629BF723470}"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199001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endParaRPr>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C8B34BFD-97B6-424F-B1AC-E8661014A436}" type="datetimeFigureOut">
              <a:rPr lang="en-US"/>
              <a:pPr/>
              <a:t>3/23/2016</a:t>
            </a:fld>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C1A76449-5156-4554-86A5-ED122AA9E7A7}" type="slidenum">
              <a:rPr lang="en-US" smtClean="0"/>
              <a:pPr/>
              <a:t>‹#›</a:t>
            </a:fld>
            <a:endParaRPr lang="en-US"/>
          </a:p>
        </p:txBody>
      </p:sp>
    </p:spTree>
    <p:extLst>
      <p:ext uri="{BB962C8B-B14F-4D97-AF65-F5344CB8AC3E}">
        <p14:creationId xmlns:p14="http://schemas.microsoft.com/office/powerpoint/2010/main" val="4192687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C8B34BFD-97B6-424F-B1AC-E8661014A436}" type="datetimeFigureOut">
              <a:rPr lang="en-US"/>
              <a:pPr/>
              <a:t>3/23/2016</a:t>
            </a:fld>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76449-5156-4554-86A5-ED122AA9E7A7}" type="slidenum">
              <a:rPr lang="en-US" smtClean="0"/>
              <a:pPr/>
              <a:t>‹#›</a:t>
            </a:fld>
            <a:endParaRPr lang="en-US"/>
          </a:p>
        </p:txBody>
      </p:sp>
    </p:spTree>
    <p:extLst>
      <p:ext uri="{BB962C8B-B14F-4D97-AF65-F5344CB8AC3E}">
        <p14:creationId xmlns:p14="http://schemas.microsoft.com/office/powerpoint/2010/main" val="3613489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381000" y="2676525"/>
            <a:ext cx="7772400" cy="1362075"/>
          </a:xfrm>
        </p:spPr>
        <p:txBody>
          <a:bodyPr anchor="t">
            <a:normAutofit/>
          </a:bodyPr>
          <a:lstStyle>
            <a:lvl1pPr algn="l">
              <a:defRPr sz="3200" b="0" i="0" cap="all" baseline="0"/>
            </a:lvl1pPr>
          </a:lstStyle>
          <a:p>
            <a:r>
              <a:rPr lang="en-US" dirty="0" smtClean="0"/>
              <a:t>Business Affairs Internal Training</a:t>
            </a:r>
            <a:endParaRPr lang="en-US" dirty="0"/>
          </a:p>
        </p:txBody>
      </p:sp>
      <p:sp>
        <p:nvSpPr>
          <p:cNvPr id="3" name="Text Placeholder 2"/>
          <p:cNvSpPr>
            <a:spLocks noGrp="1"/>
          </p:cNvSpPr>
          <p:nvPr>
            <p:ph type="body" idx="1" hasCustomPrompt="1"/>
          </p:nvPr>
        </p:nvSpPr>
        <p:spPr>
          <a:xfrm>
            <a:off x="381000" y="1143000"/>
            <a:ext cx="5983287" cy="1500187"/>
          </a:xfrm>
        </p:spPr>
        <p:txBody>
          <a:bodyPr anchor="b">
            <a:normAutofit/>
          </a:bodyPr>
          <a:lstStyle>
            <a:lvl1pPr marL="0" indent="0">
              <a:buNone/>
              <a:defRPr sz="4400" b="1">
                <a:solidFill>
                  <a:schemeClr val="tx2"/>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Texas Tech University Health Sciences Center</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C8B34BFD-97B6-424F-B1AC-E8661014A436}" type="datetimeFigureOut">
              <a:rPr lang="en-US"/>
              <a:pPr/>
              <a:t>3/23/2016</a:t>
            </a:fld>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76449-5156-4554-86A5-ED122AA9E7A7}" type="slidenum">
              <a:rPr lang="en-US" smtClean="0"/>
              <a:pPr/>
              <a:t>‹#›</a:t>
            </a:fld>
            <a:endParaRPr lang="en-US"/>
          </a:p>
        </p:txBody>
      </p:sp>
      <p:pic>
        <p:nvPicPr>
          <p:cNvPr id="12" name="Picture 11" descr="http://www.fiscal.ttuhsc.edu/businessaffairs/images/header1.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0" y="241955"/>
            <a:ext cx="2819400" cy="1676400"/>
          </a:xfrm>
          <a:prstGeom prst="rect">
            <a:avLst/>
          </a:prstGeom>
          <a:noFill/>
          <a:ln>
            <a:noFill/>
          </a:ln>
        </p:spPr>
      </p:pic>
    </p:spTree>
    <p:extLst>
      <p:ext uri="{BB962C8B-B14F-4D97-AF65-F5344CB8AC3E}">
        <p14:creationId xmlns:p14="http://schemas.microsoft.com/office/powerpoint/2010/main" val="2578535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C8B34BFD-97B6-424F-B1AC-E8661014A436}" type="datetimeFigureOut">
              <a:rPr lang="en-US"/>
              <a:pPr/>
              <a:t>3/23/2016</a:t>
            </a:fld>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76449-5156-4554-86A5-ED122AA9E7A7}"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2515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Date Placeholder 6"/>
          <p:cNvSpPr>
            <a:spLocks noGrp="1"/>
          </p:cNvSpPr>
          <p:nvPr>
            <p:ph type="dt" sz="half" idx="10"/>
          </p:nvPr>
        </p:nvSpPr>
        <p:spPr/>
        <p:txBody>
          <a:bodyPr/>
          <a:lstStyle/>
          <a:p>
            <a:fld id="{C8B34BFD-97B6-424F-B1AC-E8661014A436}" type="datetimeFigureOut">
              <a:rPr lang="en-US"/>
              <a:pPr/>
              <a:t>3/23/2016</a:t>
            </a:fld>
            <a:endParaRP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A76449-5156-4554-86A5-ED122AA9E7A7}"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2402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Date Placeholder 2"/>
          <p:cNvSpPr>
            <a:spLocks noGrp="1"/>
          </p:cNvSpPr>
          <p:nvPr>
            <p:ph type="dt" sz="half" idx="10"/>
          </p:nvPr>
        </p:nvSpPr>
        <p:spPr/>
        <p:txBody>
          <a:bodyPr/>
          <a:lstStyle/>
          <a:p>
            <a:fld id="{C8B34BFD-97B6-424F-B1AC-E8661014A436}" type="datetimeFigureOut">
              <a:rPr lang="en-US"/>
              <a:pPr/>
              <a:t>3/23/2016</a:t>
            </a:fld>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A76449-5156-4554-86A5-ED122AA9E7A7}" type="slidenum">
              <a:rPr lang="en-US" smtClean="0"/>
              <a:pPr/>
              <a:t>‹#›</a:t>
            </a:fld>
            <a:endParaRPr lang="en-US"/>
          </a:p>
        </p:txBody>
      </p:sp>
    </p:spTree>
    <p:extLst>
      <p:ext uri="{BB962C8B-B14F-4D97-AF65-F5344CB8AC3E}">
        <p14:creationId xmlns:p14="http://schemas.microsoft.com/office/powerpoint/2010/main" val="2471204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C8B34BFD-97B6-424F-B1AC-E8661014A436}" type="datetimeFigureOut">
              <a:rPr lang="en-US"/>
              <a:pPr/>
              <a:t>3/23/2016</a:t>
            </a:fld>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A76449-5156-4554-86A5-ED122AA9E7A7}" type="slidenum">
              <a:rPr lang="en-US" smtClean="0"/>
              <a:pPr/>
              <a:t>‹#›</a:t>
            </a:fld>
            <a:endParaRPr lang="en-US"/>
          </a:p>
        </p:txBody>
      </p:sp>
    </p:spTree>
    <p:extLst>
      <p:ext uri="{BB962C8B-B14F-4D97-AF65-F5344CB8AC3E}">
        <p14:creationId xmlns:p14="http://schemas.microsoft.com/office/powerpoint/2010/main" val="2253101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C8B34BFD-97B6-424F-B1AC-E8661014A436}" type="datetimeFigureOut">
              <a:rPr lang="en-US"/>
              <a:pPr/>
              <a:t>3/23/2016</a:t>
            </a:fld>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76449-5156-4554-86A5-ED122AA9E7A7}"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2743443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39100-E3BC-46B9-8D89-2629BF723470}"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463859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C8B34BFD-97B6-424F-B1AC-E8661014A436}" type="datetimeFigureOut">
              <a:rPr lang="en-US"/>
              <a:pPr/>
              <a:t>3/23/2016</a:t>
            </a:fld>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76449-5156-4554-86A5-ED122AA9E7A7}"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3671866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34BFD-97B6-424F-B1AC-E8661014A436}" type="datetimeFigureOut">
              <a:rPr lang="en-US"/>
              <a:pPr/>
              <a:t>3/23/2016</a:t>
            </a:fld>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76449-5156-4554-86A5-ED122AA9E7A7}" type="slidenum">
              <a:rPr lang="en-US" smtClean="0"/>
              <a:pPr/>
              <a:t>‹#›</a:t>
            </a:fld>
            <a:endParaRPr lang="en-US"/>
          </a:p>
        </p:txBody>
      </p:sp>
    </p:spTree>
    <p:extLst>
      <p:ext uri="{BB962C8B-B14F-4D97-AF65-F5344CB8AC3E}">
        <p14:creationId xmlns:p14="http://schemas.microsoft.com/office/powerpoint/2010/main" val="1897375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34BFD-97B6-424F-B1AC-E8661014A436}" type="datetimeFigureOut">
              <a:rPr lang="en-US"/>
              <a:pPr/>
              <a:t>3/23/2016</a:t>
            </a:fld>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76449-5156-4554-86A5-ED122AA9E7A7}" type="slidenum">
              <a:rPr lang="en-US" smtClean="0"/>
              <a:pPr/>
              <a:t>‹#›</a:t>
            </a:fld>
            <a:endParaRPr lang="en-US"/>
          </a:p>
        </p:txBody>
      </p:sp>
    </p:spTree>
    <p:extLst>
      <p:ext uri="{BB962C8B-B14F-4D97-AF65-F5344CB8AC3E}">
        <p14:creationId xmlns:p14="http://schemas.microsoft.com/office/powerpoint/2010/main" val="1778288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F39100-E3BC-46B9-8D89-2629BF723470}"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841470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F39100-E3BC-46B9-8D89-2629BF723470}" type="datetimeFigureOut">
              <a:rPr lang="en-US" smtClean="0"/>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594514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F39100-E3BC-46B9-8D89-2629BF723470}" type="datetimeFigureOut">
              <a:rPr lang="en-US" smtClean="0"/>
              <a:t>3/23/2016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4017215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F39100-E3BC-46B9-8D89-2629BF723470}" type="datetimeFigureOut">
              <a:rPr lang="en-US" smtClean="0"/>
              <a:t>3/23/2016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1394313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F39100-E3BC-46B9-8D89-2629BF723470}" type="datetimeFigureOut">
              <a:rPr lang="en-US" smtClean="0"/>
              <a:t>3/23/2016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1923569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F39100-E3BC-46B9-8D89-2629BF723470}" type="datetimeFigureOut">
              <a:rPr lang="en-US" smtClean="0"/>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2415428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F39100-E3BC-46B9-8D89-2629BF723470}" type="datetimeFigureOut">
              <a:rPr lang="en-US" smtClean="0"/>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835983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39100-E3BC-46B9-8D89-2629BF723470}" type="datetimeFigureOut">
              <a:rPr lang="en-US" smtClean="0"/>
              <a:t>3/23/2016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D6EBD-BB16-4F08-A710-8C8DB4BFA661}" type="slidenum">
              <a:rPr lang="en-US" smtClean="0"/>
              <a:t>‹#›</a:t>
            </a:fld>
            <a:endParaRPr lang="en-US"/>
          </a:p>
        </p:txBody>
      </p:sp>
    </p:spTree>
    <p:extLst>
      <p:ext uri="{BB962C8B-B14F-4D97-AF65-F5344CB8AC3E}">
        <p14:creationId xmlns:p14="http://schemas.microsoft.com/office/powerpoint/2010/main" val="718770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C8B34BFD-97B6-424F-B1AC-E8661014A436}" type="datetimeFigureOut">
              <a:rPr lang="en-US"/>
              <a:pPr/>
              <a:t>3/23/2016</a:t>
            </a:fld>
            <a:endParaRPr/>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C1A76449-5156-4554-86A5-ED122AA9E7A7}" type="slidenum">
              <a:rPr lang="en-US" smtClean="0"/>
              <a:pPr/>
              <a:t>‹#›</a:t>
            </a:fld>
            <a:endParaRPr lang="en-US"/>
          </a:p>
        </p:txBody>
      </p:sp>
    </p:spTree>
    <p:extLst>
      <p:ext uri="{BB962C8B-B14F-4D97-AF65-F5344CB8AC3E}">
        <p14:creationId xmlns:p14="http://schemas.microsoft.com/office/powerpoint/2010/main" val="317957119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purchasing@ttuhsc.edu" TargetMode="External"/><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Purchasing@ttuhsc.edu" TargetMode="External"/><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Accounts.Payable@ttuhsc.edu" TargetMode="External"/><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globalmanagement.citidirect.com/" TargetMode="External"/><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chemeClr>
            </a:gs>
            <a:gs pos="100000">
              <a:schemeClr val="bg2">
                <a:tint val="95000"/>
                <a:shade val="98000"/>
                <a:lumMod val="80000"/>
              </a:schemeClr>
            </a:gs>
          </a:gsLst>
          <a:path path="circle">
            <a:fillToRect l="50000" t="100000" r="100000" b="50000"/>
          </a:path>
        </a:gradFill>
        <a:effectLst/>
      </p:bgPr>
    </p:bg>
    <p:spTree>
      <p:nvGrpSpPr>
        <p:cNvPr id="1" name=""/>
        <p:cNvGrpSpPr/>
        <p:nvPr/>
      </p:nvGrpSpPr>
      <p:grpSpPr>
        <a:xfrm>
          <a:off x="0" y="0"/>
          <a:ext cx="0" cy="0"/>
          <a:chOff x="0" y="0"/>
          <a:chExt cx="0" cy="0"/>
        </a:xfrm>
      </p:grpSpPr>
      <p:sp>
        <p:nvSpPr>
          <p:cNvPr id="4" name="Title 1"/>
          <p:cNvSpPr txBox="1">
            <a:spLocks/>
          </p:cNvSpPr>
          <p:nvPr/>
        </p:nvSpPr>
        <p:spPr>
          <a:xfrm>
            <a:off x="381000" y="2484120"/>
            <a:ext cx="5181600" cy="1097280"/>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200" b="0" i="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smtClean="0">
                <a:solidFill>
                  <a:prstClr val="white"/>
                </a:solidFill>
              </a:rPr>
              <a:t>Purchasing quarterly meeting</a:t>
            </a:r>
            <a:endParaRPr lang="en-US" sz="2800" dirty="0">
              <a:solidFill>
                <a:prstClr val="white"/>
              </a:solidFill>
            </a:endParaRPr>
          </a:p>
        </p:txBody>
      </p:sp>
      <p:sp>
        <p:nvSpPr>
          <p:cNvPr id="5" name="Text Placeholder 2"/>
          <p:cNvSpPr txBox="1">
            <a:spLocks/>
          </p:cNvSpPr>
          <p:nvPr/>
        </p:nvSpPr>
        <p:spPr>
          <a:xfrm>
            <a:off x="381000" y="304800"/>
            <a:ext cx="5983287" cy="1500187"/>
          </a:xfrm>
          <a:prstGeom prst="rect">
            <a:avLst/>
          </a:prstGeom>
        </p:spPr>
        <p:txBody>
          <a:bodyPr vert="horz" lIns="0" tIns="45720" rIns="0" bIns="45720" rtlCol="0" anchor="b">
            <a:normAutofit/>
          </a:bodyPr>
          <a:lstStyle>
            <a:lvl1pPr marL="0" indent="0" algn="l" defTabSz="914400" rtl="0" eaLnBrk="1" latinLnBrk="0" hangingPunct="1">
              <a:lnSpc>
                <a:spcPct val="100000"/>
              </a:lnSpc>
              <a:spcBef>
                <a:spcPts val="700"/>
              </a:spcBef>
              <a:buClr>
                <a:schemeClr val="accent1"/>
              </a:buClr>
              <a:buSzPct val="85000"/>
              <a:buFont typeface="Wingdings 3" pitchFamily="18" charset="2"/>
              <a:buNone/>
              <a:defRPr sz="4400" b="1" kern="1200" baseline="0">
                <a:solidFill>
                  <a:schemeClr val="tx2"/>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lnSpc>
                <a:spcPct val="100000"/>
              </a:lnSpc>
              <a:spcBef>
                <a:spcPts val="700"/>
              </a:spcBef>
              <a:buClr>
                <a:schemeClr val="accent1"/>
              </a:buClr>
              <a:buSzPct val="85000"/>
              <a:buFont typeface="Wingdings 3" pitchFamily="18" charset="2"/>
              <a:buNone/>
              <a:defRPr sz="1800" kern="1200" baseline="0">
                <a:solidFill>
                  <a:schemeClr val="tx1">
                    <a:tint val="75000"/>
                  </a:schemeClr>
                </a:solidFill>
                <a:latin typeface="+mn-lt"/>
                <a:ea typeface="+mn-ea"/>
                <a:cs typeface="+mn-cs"/>
              </a:defRPr>
            </a:lvl2pPr>
            <a:lvl3pPr marL="914400" indent="0" algn="ctr" defTabSz="914400" rtl="0" eaLnBrk="1" latinLnBrk="0" hangingPunct="1">
              <a:lnSpc>
                <a:spcPct val="100000"/>
              </a:lnSpc>
              <a:spcBef>
                <a:spcPts val="700"/>
              </a:spcBef>
              <a:buClr>
                <a:schemeClr val="accent1"/>
              </a:buClr>
              <a:buSzPct val="85000"/>
              <a:buFont typeface="Wingdings 3" pitchFamily="18" charset="2"/>
              <a:buNone/>
              <a:defRPr sz="1600" kern="1200" baseline="0">
                <a:solidFill>
                  <a:schemeClr val="tx1">
                    <a:tint val="75000"/>
                  </a:schemeClr>
                </a:solidFill>
                <a:latin typeface="+mn-lt"/>
                <a:ea typeface="+mn-ea"/>
                <a:cs typeface="+mn-cs"/>
              </a:defRPr>
            </a:lvl3pPr>
            <a:lvl4pPr marL="1371600" indent="0" algn="ctr" defTabSz="914400" rtl="0" eaLnBrk="1" latinLnBrk="0" hangingPunct="1">
              <a:lnSpc>
                <a:spcPct val="100000"/>
              </a:lnSpc>
              <a:spcBef>
                <a:spcPts val="700"/>
              </a:spcBef>
              <a:buClr>
                <a:schemeClr val="accent1"/>
              </a:buClr>
              <a:buSzPct val="85000"/>
              <a:buFont typeface="Wingdings 3" pitchFamily="18" charset="2"/>
              <a:buNone/>
              <a:defRPr sz="1400" kern="1200" baseline="0">
                <a:solidFill>
                  <a:schemeClr val="tx1">
                    <a:tint val="75000"/>
                  </a:schemeClr>
                </a:solidFill>
                <a:latin typeface="+mn-lt"/>
                <a:ea typeface="+mn-ea"/>
                <a:cs typeface="+mn-cs"/>
              </a:defRPr>
            </a:lvl4pPr>
            <a:lvl5pPr marL="1828800" indent="0" algn="ctr" defTabSz="914400" rtl="0" eaLnBrk="1" latinLnBrk="0" hangingPunct="1">
              <a:lnSpc>
                <a:spcPct val="100000"/>
              </a:lnSpc>
              <a:spcBef>
                <a:spcPts val="700"/>
              </a:spcBef>
              <a:buClr>
                <a:schemeClr val="accent1"/>
              </a:buClr>
              <a:buSzPct val="85000"/>
              <a:buFont typeface="Wingdings 3" pitchFamily="18" charset="2"/>
              <a:buNone/>
              <a:defRPr sz="1400" kern="1200" baseline="0">
                <a:solidFill>
                  <a:schemeClr val="tx1">
                    <a:tint val="75000"/>
                  </a:schemeClr>
                </a:solidFill>
                <a:latin typeface="+mn-lt"/>
                <a:ea typeface="+mn-ea"/>
                <a:cs typeface="+mn-cs"/>
              </a:defRPr>
            </a:lvl5pPr>
            <a:lvl6pPr marL="22860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9pPr>
          </a:lstStyle>
          <a:p>
            <a:pPr>
              <a:buClr>
                <a:srgbClr val="AD0101"/>
              </a:buClr>
            </a:pPr>
            <a:r>
              <a:rPr lang="en-US" dirty="0" smtClean="0">
                <a:solidFill>
                  <a:srgbClr val="DEDEE0"/>
                </a:solidFill>
              </a:rPr>
              <a:t>Texas Tech University Health Sciences Center</a:t>
            </a:r>
          </a:p>
        </p:txBody>
      </p:sp>
      <p:sp>
        <p:nvSpPr>
          <p:cNvPr id="7" name="Title 1"/>
          <p:cNvSpPr txBox="1">
            <a:spLocks/>
          </p:cNvSpPr>
          <p:nvPr/>
        </p:nvSpPr>
        <p:spPr>
          <a:xfrm>
            <a:off x="381000" y="3520440"/>
            <a:ext cx="5181600" cy="822960"/>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200" b="0" i="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err="1" smtClean="0">
                <a:solidFill>
                  <a:prstClr val="white"/>
                </a:solidFill>
              </a:rPr>
              <a:t>Ttuhsc</a:t>
            </a:r>
            <a:r>
              <a:rPr lang="en-US" sz="2400" dirty="0" smtClean="0">
                <a:solidFill>
                  <a:prstClr val="white"/>
                </a:solidFill>
              </a:rPr>
              <a:t> </a:t>
            </a:r>
            <a:r>
              <a:rPr lang="en-US" sz="2400" dirty="0" err="1" smtClean="0">
                <a:solidFill>
                  <a:prstClr val="white"/>
                </a:solidFill>
              </a:rPr>
              <a:t>pURCHASING</a:t>
            </a:r>
            <a:endParaRPr lang="en-US" sz="2400" dirty="0">
              <a:solidFill>
                <a:prstClr val="white"/>
              </a:solidFill>
            </a:endParaRPr>
          </a:p>
        </p:txBody>
      </p:sp>
    </p:spTree>
    <p:extLst>
      <p:ext uri="{BB962C8B-B14F-4D97-AF65-F5344CB8AC3E}">
        <p14:creationId xmlns:p14="http://schemas.microsoft.com/office/powerpoint/2010/main" val="1769688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407" y="2057400"/>
            <a:ext cx="8647994" cy="4405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67407" y="1225736"/>
            <a:ext cx="8153400" cy="369332"/>
          </a:xfrm>
          <a:prstGeom prst="rect">
            <a:avLst/>
          </a:prstGeom>
          <a:noFill/>
        </p:spPr>
        <p:txBody>
          <a:bodyPr wrap="square" rtlCol="0">
            <a:spAutoFit/>
          </a:bodyPr>
          <a:lstStyle/>
          <a:p>
            <a:r>
              <a:rPr lang="en-US" dirty="0" smtClean="0"/>
              <a:t>Each Direct Pay form is titled and has instructions listed on the left side column.</a:t>
            </a:r>
            <a:endParaRPr lang="en-US" dirty="0"/>
          </a:p>
        </p:txBody>
      </p:sp>
    </p:spTree>
    <p:extLst>
      <p:ext uri="{BB962C8B-B14F-4D97-AF65-F5344CB8AC3E}">
        <p14:creationId xmlns:p14="http://schemas.microsoft.com/office/powerpoint/2010/main" val="617676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2" name="TextBox 1"/>
          <p:cNvSpPr txBox="1"/>
          <p:nvPr/>
        </p:nvSpPr>
        <p:spPr>
          <a:xfrm>
            <a:off x="457200" y="1143000"/>
            <a:ext cx="7772400" cy="369332"/>
          </a:xfrm>
          <a:prstGeom prst="rect">
            <a:avLst/>
          </a:prstGeom>
          <a:noFill/>
        </p:spPr>
        <p:txBody>
          <a:bodyPr wrap="square" rtlCol="0">
            <a:spAutoFit/>
          </a:bodyPr>
          <a:lstStyle/>
          <a:p>
            <a:r>
              <a:rPr lang="en-US" b="1" u="sng" dirty="0" smtClean="0"/>
              <a:t>Shopping Carts</a:t>
            </a:r>
            <a:endParaRPr lang="en-US" b="1" u="sng"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51126"/>
            <a:ext cx="8305800" cy="3905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1512332"/>
            <a:ext cx="8164010" cy="646331"/>
          </a:xfrm>
          <a:prstGeom prst="rect">
            <a:avLst/>
          </a:prstGeom>
          <a:noFill/>
        </p:spPr>
        <p:txBody>
          <a:bodyPr wrap="square" rtlCol="0">
            <a:spAutoFit/>
          </a:bodyPr>
          <a:lstStyle/>
          <a:p>
            <a:r>
              <a:rPr lang="en-US" dirty="0" smtClean="0"/>
              <a:t>Only one vendor cart is allowed in a shopping cart.  If more than one vendor is in the shopping cart you will receive the error below.</a:t>
            </a:r>
            <a:endParaRPr lang="en-US" dirty="0"/>
          </a:p>
        </p:txBody>
      </p:sp>
      <p:sp>
        <p:nvSpPr>
          <p:cNvPr id="5" name="Right Arrow 4"/>
          <p:cNvSpPr/>
          <p:nvPr/>
        </p:nvSpPr>
        <p:spPr>
          <a:xfrm rot="10800000">
            <a:off x="4267200" y="2438400"/>
            <a:ext cx="813845" cy="239674"/>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1517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33600"/>
            <a:ext cx="6843712" cy="3678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 y="1143000"/>
            <a:ext cx="8153400" cy="646331"/>
          </a:xfrm>
          <a:prstGeom prst="rect">
            <a:avLst/>
          </a:prstGeom>
          <a:noFill/>
        </p:spPr>
        <p:txBody>
          <a:bodyPr wrap="square" rtlCol="0">
            <a:spAutoFit/>
          </a:bodyPr>
          <a:lstStyle/>
          <a:p>
            <a:r>
              <a:rPr lang="en-US" dirty="0" smtClean="0"/>
              <a:t>To move lines from a shopping cart, select the lines to be moved and select move to another cart in the perform an action drop down.</a:t>
            </a:r>
            <a:endParaRPr lang="en-US" dirty="0"/>
          </a:p>
        </p:txBody>
      </p:sp>
      <p:sp>
        <p:nvSpPr>
          <p:cNvPr id="6" name="Right Arrow 5"/>
          <p:cNvSpPr/>
          <p:nvPr/>
        </p:nvSpPr>
        <p:spPr>
          <a:xfrm rot="10800000">
            <a:off x="5791200" y="3352800"/>
            <a:ext cx="813845" cy="239674"/>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7315201" y="4572000"/>
            <a:ext cx="813845" cy="239674"/>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5914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856" y="1752600"/>
            <a:ext cx="3995738" cy="3788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rot="10800000">
            <a:off x="3048001" y="3581400"/>
            <a:ext cx="813845" cy="239674"/>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2" name="TextBox 1"/>
          <p:cNvSpPr txBox="1"/>
          <p:nvPr/>
        </p:nvSpPr>
        <p:spPr>
          <a:xfrm>
            <a:off x="609600" y="1066800"/>
            <a:ext cx="7848600" cy="369332"/>
          </a:xfrm>
          <a:prstGeom prst="rect">
            <a:avLst/>
          </a:prstGeom>
          <a:noFill/>
        </p:spPr>
        <p:txBody>
          <a:bodyPr wrap="square" rtlCol="0">
            <a:spAutoFit/>
          </a:bodyPr>
          <a:lstStyle/>
          <a:p>
            <a:r>
              <a:rPr lang="en-US" dirty="0" smtClean="0"/>
              <a:t>Select move to a new cart.</a:t>
            </a:r>
            <a:endParaRPr lang="en-US" dirty="0"/>
          </a:p>
        </p:txBody>
      </p:sp>
    </p:spTree>
    <p:extLst>
      <p:ext uri="{BB962C8B-B14F-4D97-AF65-F5344CB8AC3E}">
        <p14:creationId xmlns:p14="http://schemas.microsoft.com/office/powerpoint/2010/main" val="1212949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1" y="2011844"/>
            <a:ext cx="7543800" cy="1264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 y="1219200"/>
            <a:ext cx="8763000" cy="646331"/>
          </a:xfrm>
          <a:prstGeom prst="rect">
            <a:avLst/>
          </a:prstGeom>
          <a:noFill/>
        </p:spPr>
        <p:txBody>
          <a:bodyPr wrap="square" rtlCol="0">
            <a:spAutoFit/>
          </a:bodyPr>
          <a:lstStyle/>
          <a:p>
            <a:r>
              <a:rPr lang="en-US" dirty="0" smtClean="0"/>
              <a:t>To retrieve the order you moved, go to your draft carts to submit the order you just moved to a new cart.</a:t>
            </a:r>
            <a:endParaRPr lang="en-US" dirty="0"/>
          </a:p>
        </p:txBody>
      </p:sp>
      <p:sp>
        <p:nvSpPr>
          <p:cNvPr id="5" name="Right Arrow 4"/>
          <p:cNvSpPr/>
          <p:nvPr/>
        </p:nvSpPr>
        <p:spPr>
          <a:xfrm rot="10800000">
            <a:off x="2971800" y="3036926"/>
            <a:ext cx="813845" cy="239674"/>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7059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335" y="2286000"/>
            <a:ext cx="5310793"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C:\Users\julucero\AppData\Local\Microsoft\Windows\Temporary Internet Files\Content.Outlook\PBAV3Z52\TTUHSC_DblT_fl4C (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3" name="TextBox 2"/>
          <p:cNvSpPr txBox="1"/>
          <p:nvPr/>
        </p:nvSpPr>
        <p:spPr>
          <a:xfrm>
            <a:off x="381000" y="1143000"/>
            <a:ext cx="8153400" cy="923330"/>
          </a:xfrm>
          <a:prstGeom prst="rect">
            <a:avLst/>
          </a:prstGeom>
          <a:noFill/>
        </p:spPr>
        <p:txBody>
          <a:bodyPr wrap="square" rtlCol="0">
            <a:spAutoFit/>
          </a:bodyPr>
          <a:lstStyle/>
          <a:p>
            <a:r>
              <a:rPr lang="en-US" b="1" u="sng" dirty="0" smtClean="0"/>
              <a:t>Airgas</a:t>
            </a:r>
          </a:p>
          <a:p>
            <a:r>
              <a:rPr lang="en-US" dirty="0" smtClean="0"/>
              <a:t>Airgas is changing the look of their punch-out site.  Their new site still has the same functionality and the same pricing.  </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204106"/>
            <a:ext cx="4571999" cy="3349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926335" y="1981200"/>
            <a:ext cx="1502665" cy="369332"/>
          </a:xfrm>
          <a:prstGeom prst="rect">
            <a:avLst/>
          </a:prstGeom>
          <a:noFill/>
        </p:spPr>
        <p:txBody>
          <a:bodyPr wrap="square" rtlCol="0">
            <a:spAutoFit/>
          </a:bodyPr>
          <a:lstStyle/>
          <a:p>
            <a:r>
              <a:rPr lang="en-US" b="1" dirty="0" smtClean="0">
                <a:solidFill>
                  <a:srgbClr val="FF0000"/>
                </a:solidFill>
              </a:rPr>
              <a:t>Current Site</a:t>
            </a:r>
            <a:endParaRPr lang="en-US" b="1" dirty="0">
              <a:solidFill>
                <a:srgbClr val="FF0000"/>
              </a:solidFill>
            </a:endParaRPr>
          </a:p>
        </p:txBody>
      </p:sp>
      <p:sp>
        <p:nvSpPr>
          <p:cNvPr id="5" name="TextBox 4"/>
          <p:cNvSpPr txBox="1"/>
          <p:nvPr/>
        </p:nvSpPr>
        <p:spPr>
          <a:xfrm>
            <a:off x="5713128" y="2818940"/>
            <a:ext cx="1600200" cy="369332"/>
          </a:xfrm>
          <a:prstGeom prst="rect">
            <a:avLst/>
          </a:prstGeom>
          <a:noFill/>
        </p:spPr>
        <p:txBody>
          <a:bodyPr wrap="square" rtlCol="0">
            <a:spAutoFit/>
          </a:bodyPr>
          <a:lstStyle/>
          <a:p>
            <a:r>
              <a:rPr lang="en-US" b="1" dirty="0" smtClean="0">
                <a:solidFill>
                  <a:srgbClr val="FF0000"/>
                </a:solidFill>
              </a:rPr>
              <a:t>New Site</a:t>
            </a:r>
            <a:endParaRPr lang="en-US" b="1" dirty="0">
              <a:solidFill>
                <a:srgbClr val="FF0000"/>
              </a:solidFill>
            </a:endParaRPr>
          </a:p>
        </p:txBody>
      </p:sp>
    </p:spTree>
    <p:extLst>
      <p:ext uri="{BB962C8B-B14F-4D97-AF65-F5344CB8AC3E}">
        <p14:creationId xmlns:p14="http://schemas.microsoft.com/office/powerpoint/2010/main" val="4187455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5509489" cy="5051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 y="990600"/>
            <a:ext cx="8153400" cy="381000"/>
          </a:xfrm>
          <a:prstGeom prst="rect">
            <a:avLst/>
          </a:prstGeom>
          <a:noFill/>
        </p:spPr>
        <p:txBody>
          <a:bodyPr wrap="square" rtlCol="0">
            <a:spAutoFit/>
          </a:bodyPr>
          <a:lstStyle/>
          <a:p>
            <a:r>
              <a:rPr lang="en-US" dirty="0" smtClean="0"/>
              <a:t>Click on Products to pull up categories.</a:t>
            </a:r>
            <a:endParaRPr lang="en-US" dirty="0"/>
          </a:p>
        </p:txBody>
      </p:sp>
      <p:sp>
        <p:nvSpPr>
          <p:cNvPr id="8" name="Right Arrow 7"/>
          <p:cNvSpPr/>
          <p:nvPr/>
        </p:nvSpPr>
        <p:spPr>
          <a:xfrm rot="10800000">
            <a:off x="1295399" y="2438400"/>
            <a:ext cx="838200" cy="228600"/>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8736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2" name="TextBox 1"/>
          <p:cNvSpPr txBox="1"/>
          <p:nvPr/>
        </p:nvSpPr>
        <p:spPr>
          <a:xfrm>
            <a:off x="304800" y="1066800"/>
            <a:ext cx="8458200" cy="1477328"/>
          </a:xfrm>
          <a:prstGeom prst="rect">
            <a:avLst/>
          </a:prstGeom>
          <a:noFill/>
        </p:spPr>
        <p:txBody>
          <a:bodyPr wrap="square" rtlCol="0">
            <a:spAutoFit/>
          </a:bodyPr>
          <a:lstStyle/>
          <a:p>
            <a:r>
              <a:rPr lang="en-US" b="1" u="sng" dirty="0" smtClean="0"/>
              <a:t>Email approval code</a:t>
            </a:r>
          </a:p>
          <a:p>
            <a:r>
              <a:rPr lang="en-US" dirty="0" smtClean="0"/>
              <a:t>Fund managers that approve </a:t>
            </a:r>
            <a:r>
              <a:rPr lang="en-US" dirty="0" err="1" smtClean="0"/>
              <a:t>TechBuy</a:t>
            </a:r>
            <a:r>
              <a:rPr lang="en-US" dirty="0" smtClean="0"/>
              <a:t> orders by email will need to set up an email approval code in their profile.  </a:t>
            </a:r>
          </a:p>
          <a:p>
            <a:endParaRPr lang="en-US" dirty="0"/>
          </a:p>
          <a:p>
            <a:r>
              <a:rPr lang="en-US" dirty="0" smtClean="0"/>
              <a:t>Select Change Email Approval Code.</a:t>
            </a:r>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067" y="2633662"/>
            <a:ext cx="8384933" cy="3690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10800000">
            <a:off x="2133600" y="4495800"/>
            <a:ext cx="838200" cy="228600"/>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5826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710129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 y="1143000"/>
            <a:ext cx="7467600" cy="369332"/>
          </a:xfrm>
          <a:prstGeom prst="rect">
            <a:avLst/>
          </a:prstGeom>
          <a:noFill/>
        </p:spPr>
        <p:txBody>
          <a:bodyPr wrap="square" rtlCol="0">
            <a:spAutoFit/>
          </a:bodyPr>
          <a:lstStyle/>
          <a:p>
            <a:r>
              <a:rPr lang="en-US" dirty="0" smtClean="0"/>
              <a:t>Enter the approval code you would like to use and click save changes.</a:t>
            </a:r>
            <a:endParaRPr lang="en-US" dirty="0"/>
          </a:p>
        </p:txBody>
      </p:sp>
    </p:spTree>
    <p:extLst>
      <p:ext uri="{BB962C8B-B14F-4D97-AF65-F5344CB8AC3E}">
        <p14:creationId xmlns:p14="http://schemas.microsoft.com/office/powerpoint/2010/main" val="33874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83845"/>
            <a:ext cx="8345150" cy="4397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1000" y="1143000"/>
            <a:ext cx="8345150" cy="1200329"/>
          </a:xfrm>
          <a:prstGeom prst="rect">
            <a:avLst/>
          </a:prstGeom>
          <a:noFill/>
        </p:spPr>
        <p:txBody>
          <a:bodyPr wrap="square" rtlCol="0">
            <a:spAutoFit/>
          </a:bodyPr>
          <a:lstStyle/>
          <a:p>
            <a:r>
              <a:rPr lang="en-US" dirty="0" smtClean="0"/>
              <a:t>If an approval code is not set up, the email received will state a warning that an approval code will need to be set up to approve through email.  Action cannot be taken through email until an approval code is set up.  The fund manager will have to log into </a:t>
            </a:r>
            <a:r>
              <a:rPr lang="en-US" dirty="0" err="1" smtClean="0"/>
              <a:t>TechBuy</a:t>
            </a:r>
            <a:r>
              <a:rPr lang="en-US" dirty="0" smtClean="0"/>
              <a:t> to approve the order.</a:t>
            </a:r>
            <a:endParaRPr lang="en-US" dirty="0"/>
          </a:p>
        </p:txBody>
      </p:sp>
    </p:spTree>
    <p:extLst>
      <p:ext uri="{BB962C8B-B14F-4D97-AF65-F5344CB8AC3E}">
        <p14:creationId xmlns:p14="http://schemas.microsoft.com/office/powerpoint/2010/main" val="1630249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8100"/>
            <a:ext cx="5200650" cy="723900"/>
          </a:xfrm>
          <a:prstGeom prst="rect">
            <a:avLst/>
          </a:prstGeom>
          <a:noFill/>
          <a:ln>
            <a:noFill/>
          </a:ln>
        </p:spPr>
      </p:pic>
      <p:sp>
        <p:nvSpPr>
          <p:cNvPr id="5" name="TextBox 4"/>
          <p:cNvSpPr txBox="1"/>
          <p:nvPr/>
        </p:nvSpPr>
        <p:spPr>
          <a:xfrm>
            <a:off x="304800" y="741218"/>
            <a:ext cx="7543800" cy="6524863"/>
          </a:xfrm>
          <a:prstGeom prst="rect">
            <a:avLst/>
          </a:prstGeom>
          <a:noFill/>
        </p:spPr>
        <p:txBody>
          <a:bodyPr wrap="square" rtlCol="0">
            <a:spAutoFit/>
          </a:bodyPr>
          <a:lstStyle/>
          <a:p>
            <a:pPr algn="ctr"/>
            <a:r>
              <a:rPr lang="en-US" sz="1400" b="1" dirty="0" smtClean="0"/>
              <a:t>Agenda</a:t>
            </a:r>
          </a:p>
          <a:p>
            <a:pPr marL="342900" lvl="0" indent="-342900">
              <a:spcBef>
                <a:spcPts val="600"/>
              </a:spcBef>
              <a:buFont typeface="+mj-lt"/>
              <a:buAutoNum type="arabicParenR"/>
            </a:pPr>
            <a:r>
              <a:rPr lang="en-US" sz="1100" dirty="0"/>
              <a:t>General </a:t>
            </a:r>
            <a:r>
              <a:rPr lang="en-US" sz="1100" dirty="0" err="1"/>
              <a:t>TechBuy</a:t>
            </a:r>
            <a:r>
              <a:rPr lang="en-US" sz="1100" dirty="0"/>
              <a:t> information</a:t>
            </a:r>
            <a:r>
              <a:rPr lang="en-US" sz="1100" dirty="0" smtClean="0"/>
              <a:t>:</a:t>
            </a:r>
          </a:p>
          <a:p>
            <a:pPr marL="800100" lvl="1" indent="-342900">
              <a:spcBef>
                <a:spcPts val="600"/>
              </a:spcBef>
              <a:buFont typeface="+mj-lt"/>
              <a:buAutoNum type="alphaLcParenR"/>
            </a:pPr>
            <a:r>
              <a:rPr lang="en-US" sz="1100" dirty="0" smtClean="0"/>
              <a:t>Types of orders that process in </a:t>
            </a:r>
            <a:r>
              <a:rPr lang="en-US" sz="1100" dirty="0" err="1" smtClean="0"/>
              <a:t>TechBuy</a:t>
            </a:r>
            <a:endParaRPr lang="en-US" sz="1100" dirty="0" smtClean="0"/>
          </a:p>
          <a:p>
            <a:pPr marL="1257300" lvl="2" indent="-342900">
              <a:spcBef>
                <a:spcPts val="600"/>
              </a:spcBef>
              <a:buFont typeface="+mj-lt"/>
              <a:buAutoNum type="arabicPeriod"/>
            </a:pPr>
            <a:r>
              <a:rPr lang="en-US" sz="1100" dirty="0" smtClean="0"/>
              <a:t>Non-Catalog</a:t>
            </a:r>
          </a:p>
          <a:p>
            <a:pPr marL="1257300" lvl="2" indent="-342900">
              <a:spcBef>
                <a:spcPts val="600"/>
              </a:spcBef>
              <a:buFont typeface="+mj-lt"/>
              <a:buAutoNum type="arabicPeriod"/>
            </a:pPr>
            <a:r>
              <a:rPr lang="en-US" sz="1100" dirty="0" smtClean="0"/>
              <a:t>Hosted Catalog</a:t>
            </a:r>
          </a:p>
          <a:p>
            <a:pPr marL="1257300" lvl="2" indent="-342900">
              <a:spcBef>
                <a:spcPts val="600"/>
              </a:spcBef>
              <a:buFont typeface="+mj-lt"/>
              <a:buAutoNum type="arabicPeriod"/>
            </a:pPr>
            <a:r>
              <a:rPr lang="en-US" sz="1100" dirty="0" smtClean="0"/>
              <a:t>Punch-out</a:t>
            </a:r>
          </a:p>
          <a:p>
            <a:pPr marL="1257300" lvl="2" indent="-342900">
              <a:spcBef>
                <a:spcPts val="600"/>
              </a:spcBef>
              <a:buFont typeface="+mj-lt"/>
              <a:buAutoNum type="arabicPeriod"/>
            </a:pPr>
            <a:r>
              <a:rPr lang="en-US" sz="1100" dirty="0" smtClean="0"/>
              <a:t>Direct Pay</a:t>
            </a:r>
          </a:p>
          <a:p>
            <a:pPr marL="800100" lvl="1" indent="-342900">
              <a:spcBef>
                <a:spcPts val="600"/>
              </a:spcBef>
              <a:buFont typeface="+mj-lt"/>
              <a:buAutoNum type="alphaLcParenR"/>
            </a:pPr>
            <a:r>
              <a:rPr lang="en-US" sz="1100" dirty="0" smtClean="0"/>
              <a:t>Shopping carts</a:t>
            </a:r>
          </a:p>
          <a:p>
            <a:pPr marL="1257300" lvl="2" indent="-342900">
              <a:spcBef>
                <a:spcPts val="600"/>
              </a:spcBef>
              <a:buFont typeface="+mj-lt"/>
              <a:buAutoNum type="arabicPeriod"/>
            </a:pPr>
            <a:r>
              <a:rPr lang="en-US" sz="1100" dirty="0" smtClean="0"/>
              <a:t>How to remove extra order from </a:t>
            </a:r>
            <a:r>
              <a:rPr lang="en-US" sz="1100" dirty="0" smtClean="0"/>
              <a:t>cart</a:t>
            </a:r>
          </a:p>
          <a:p>
            <a:pPr marL="800100" lvl="1" indent="-342900">
              <a:spcBef>
                <a:spcPts val="600"/>
              </a:spcBef>
              <a:buFont typeface="+mj-lt"/>
              <a:buAutoNum type="alphaLcParenR"/>
            </a:pPr>
            <a:r>
              <a:rPr lang="en-US" sz="1100" dirty="0" smtClean="0"/>
              <a:t>Airgas punch-out changes</a:t>
            </a:r>
            <a:endParaRPr lang="en-US" sz="1100" dirty="0" smtClean="0"/>
          </a:p>
          <a:p>
            <a:pPr marL="800100" lvl="1" indent="-342900">
              <a:spcBef>
                <a:spcPts val="600"/>
              </a:spcBef>
              <a:buFont typeface="+mj-lt"/>
              <a:buAutoNum type="alphaLcParenR"/>
            </a:pPr>
            <a:r>
              <a:rPr lang="en-US" sz="1100" dirty="0" smtClean="0"/>
              <a:t>Email approval code</a:t>
            </a:r>
          </a:p>
          <a:p>
            <a:pPr marL="342900" indent="-342900">
              <a:spcBef>
                <a:spcPts val="600"/>
              </a:spcBef>
              <a:buFont typeface="+mj-lt"/>
              <a:buAutoNum type="arabicParenR"/>
            </a:pPr>
            <a:r>
              <a:rPr lang="en-US" sz="1100" dirty="0" smtClean="0"/>
              <a:t>RFP Requirement Changes</a:t>
            </a:r>
          </a:p>
          <a:p>
            <a:pPr marL="800100" lvl="1" indent="-342900">
              <a:spcBef>
                <a:spcPts val="600"/>
              </a:spcBef>
              <a:buFont typeface="+mj-lt"/>
              <a:buAutoNum type="alphaLcParenR"/>
            </a:pPr>
            <a:r>
              <a:rPr lang="en-US" sz="1100" dirty="0" smtClean="0"/>
              <a:t>Additional documentation will be required  – More to come……</a:t>
            </a:r>
          </a:p>
          <a:p>
            <a:pPr marL="342900" indent="-342900">
              <a:spcBef>
                <a:spcPts val="600"/>
              </a:spcBef>
              <a:buFont typeface="+mj-lt"/>
              <a:buAutoNum type="arabicParenR"/>
            </a:pPr>
            <a:r>
              <a:rPr lang="en-US" sz="1100" dirty="0" smtClean="0"/>
              <a:t>Contracting Templates</a:t>
            </a:r>
            <a:endParaRPr lang="en-US" sz="1100" dirty="0"/>
          </a:p>
          <a:p>
            <a:pPr marL="342900" lvl="0" indent="-342900">
              <a:spcBef>
                <a:spcPts val="600"/>
              </a:spcBef>
              <a:buFont typeface="+mj-lt"/>
              <a:buAutoNum type="arabicParenR"/>
            </a:pPr>
            <a:r>
              <a:rPr lang="en-US" sz="1100" dirty="0" smtClean="0"/>
              <a:t>Purchasing </a:t>
            </a:r>
            <a:r>
              <a:rPr lang="en-US" sz="1100" dirty="0"/>
              <a:t>Email</a:t>
            </a:r>
          </a:p>
          <a:p>
            <a:pPr marL="800100" lvl="1" indent="-342900">
              <a:spcBef>
                <a:spcPts val="600"/>
              </a:spcBef>
              <a:buFont typeface="+mj-lt"/>
              <a:buAutoNum type="alphaLcParenR"/>
            </a:pPr>
            <a:r>
              <a:rPr lang="en-US" sz="1100" dirty="0"/>
              <a:t>Sciquest.com emails</a:t>
            </a:r>
          </a:p>
          <a:p>
            <a:pPr marL="800100" lvl="1" indent="-342900">
              <a:spcBef>
                <a:spcPts val="600"/>
              </a:spcBef>
              <a:buFont typeface="+mj-lt"/>
              <a:buAutoNum type="alphaLcParenR"/>
            </a:pPr>
            <a:r>
              <a:rPr lang="en-US" sz="1100" dirty="0"/>
              <a:t>Correct email:  </a:t>
            </a:r>
            <a:r>
              <a:rPr lang="en-US" sz="1100" u="sng" dirty="0">
                <a:hlinkClick r:id="rId3"/>
              </a:rPr>
              <a:t>purchasing@ttuhsc.edu</a:t>
            </a:r>
            <a:r>
              <a:rPr lang="en-US" sz="1100" dirty="0"/>
              <a:t> </a:t>
            </a:r>
          </a:p>
          <a:p>
            <a:pPr marL="342900" lvl="0" indent="-342900">
              <a:spcBef>
                <a:spcPts val="600"/>
              </a:spcBef>
              <a:buFont typeface="+mj-lt"/>
              <a:buAutoNum type="arabicParenR"/>
            </a:pPr>
            <a:r>
              <a:rPr lang="en-US" sz="1100" dirty="0" smtClean="0"/>
              <a:t>Travel</a:t>
            </a:r>
          </a:p>
          <a:p>
            <a:pPr marL="800100" lvl="1" indent="-342900">
              <a:spcBef>
                <a:spcPts val="600"/>
              </a:spcBef>
              <a:buFont typeface="+mj-lt"/>
              <a:buAutoNum type="alphaLcParenR"/>
            </a:pPr>
            <a:r>
              <a:rPr lang="en-US" sz="1100" dirty="0" smtClean="0"/>
              <a:t>Documentation</a:t>
            </a:r>
          </a:p>
          <a:p>
            <a:pPr marL="342900" indent="-342900">
              <a:spcBef>
                <a:spcPts val="600"/>
              </a:spcBef>
              <a:buFont typeface="+mj-lt"/>
              <a:buAutoNum type="arabicParenR"/>
            </a:pPr>
            <a:r>
              <a:rPr lang="en-US" sz="1100" dirty="0" smtClean="0"/>
              <a:t>Accounts Payable</a:t>
            </a:r>
          </a:p>
          <a:p>
            <a:pPr marL="800100" lvl="1" indent="-342900">
              <a:spcBef>
                <a:spcPts val="600"/>
              </a:spcBef>
              <a:buFont typeface="+mj-lt"/>
              <a:buAutoNum type="alphaLcParenR"/>
            </a:pPr>
            <a:r>
              <a:rPr lang="en-US" sz="1100" dirty="0" smtClean="0"/>
              <a:t>Receiving</a:t>
            </a:r>
          </a:p>
          <a:p>
            <a:pPr marL="800100" lvl="1" indent="-342900">
              <a:spcBef>
                <a:spcPts val="600"/>
              </a:spcBef>
              <a:buFont typeface="+mj-lt"/>
              <a:buAutoNum type="alphaLcParenR"/>
            </a:pPr>
            <a:r>
              <a:rPr lang="en-US" sz="1100" dirty="0" smtClean="0"/>
              <a:t>Attaching invoices in TechBuy</a:t>
            </a:r>
          </a:p>
          <a:p>
            <a:pPr marL="342900" indent="-342900">
              <a:spcBef>
                <a:spcPts val="600"/>
              </a:spcBef>
              <a:buFont typeface="+mj-lt"/>
              <a:buAutoNum type="arabicParenR"/>
            </a:pPr>
            <a:r>
              <a:rPr lang="en-US" sz="1100" dirty="0" smtClean="0"/>
              <a:t>PCard</a:t>
            </a:r>
          </a:p>
          <a:p>
            <a:pPr marL="800100" lvl="1" indent="-342900">
              <a:spcBef>
                <a:spcPts val="600"/>
              </a:spcBef>
              <a:buFont typeface="+mj-lt"/>
              <a:buAutoNum type="alphaLcParenR"/>
            </a:pPr>
            <a:r>
              <a:rPr lang="en-US" sz="1100" dirty="0" smtClean="0"/>
              <a:t>Logging in issues</a:t>
            </a:r>
            <a:endParaRPr lang="en-US" sz="1100" dirty="0"/>
          </a:p>
          <a:p>
            <a:pPr marL="342900" lvl="0" indent="-342900">
              <a:spcBef>
                <a:spcPts val="600"/>
              </a:spcBef>
              <a:buFont typeface="+mj-lt"/>
              <a:buAutoNum type="arabicParenR"/>
            </a:pPr>
            <a:r>
              <a:rPr lang="en-US" sz="1100" dirty="0" smtClean="0"/>
              <a:t>Questions </a:t>
            </a:r>
            <a:r>
              <a:rPr lang="en-US" sz="1100" dirty="0"/>
              <a:t>and Answer Period</a:t>
            </a:r>
          </a:p>
          <a:p>
            <a:endParaRPr lang="en-US" sz="1600" dirty="0" smtClean="0"/>
          </a:p>
        </p:txBody>
      </p:sp>
    </p:spTree>
    <p:extLst>
      <p:ext uri="{BB962C8B-B14F-4D97-AF65-F5344CB8AC3E}">
        <p14:creationId xmlns:p14="http://schemas.microsoft.com/office/powerpoint/2010/main" val="769759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2" name="TextBox 1"/>
          <p:cNvSpPr txBox="1"/>
          <p:nvPr/>
        </p:nvSpPr>
        <p:spPr>
          <a:xfrm>
            <a:off x="381000" y="1143000"/>
            <a:ext cx="8229600" cy="646331"/>
          </a:xfrm>
          <a:prstGeom prst="rect">
            <a:avLst/>
          </a:prstGeom>
          <a:noFill/>
        </p:spPr>
        <p:txBody>
          <a:bodyPr wrap="square" rtlCol="0">
            <a:spAutoFit/>
          </a:bodyPr>
          <a:lstStyle/>
          <a:p>
            <a:r>
              <a:rPr lang="en-US" dirty="0" smtClean="0"/>
              <a:t>When an approval code is set up, the fund manager will receive an email requesting approval.  When ready to approve click take action.</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5604837"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733800"/>
            <a:ext cx="4799863" cy="2881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rot="10800000">
            <a:off x="8279876" y="6019800"/>
            <a:ext cx="711724" cy="239674"/>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3181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5122"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435672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p:cNvSpPr/>
          <p:nvPr/>
        </p:nvSpPr>
        <p:spPr>
          <a:xfrm rot="10800000">
            <a:off x="3124200" y="6212068"/>
            <a:ext cx="711724" cy="239674"/>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0800000">
            <a:off x="2203499" y="5105400"/>
            <a:ext cx="711724" cy="239674"/>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1000" y="1066800"/>
            <a:ext cx="8305800" cy="646331"/>
          </a:xfrm>
          <a:prstGeom prst="rect">
            <a:avLst/>
          </a:prstGeom>
          <a:noFill/>
        </p:spPr>
        <p:txBody>
          <a:bodyPr wrap="square" rtlCol="0">
            <a:spAutoFit/>
          </a:bodyPr>
          <a:lstStyle/>
          <a:p>
            <a:r>
              <a:rPr lang="en-US" dirty="0" smtClean="0"/>
              <a:t>Take action will take you to the screen below.  The system will require an approval code and click approve.</a:t>
            </a:r>
            <a:endParaRPr lang="en-US" dirty="0"/>
          </a:p>
        </p:txBody>
      </p:sp>
    </p:spTree>
    <p:extLst>
      <p:ext uri="{BB962C8B-B14F-4D97-AF65-F5344CB8AC3E}">
        <p14:creationId xmlns:p14="http://schemas.microsoft.com/office/powerpoint/2010/main" val="19250135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3" name="TextBox 2"/>
          <p:cNvSpPr txBox="1"/>
          <p:nvPr/>
        </p:nvSpPr>
        <p:spPr>
          <a:xfrm>
            <a:off x="381000" y="1219200"/>
            <a:ext cx="8153400" cy="5078313"/>
          </a:xfrm>
          <a:prstGeom prst="rect">
            <a:avLst/>
          </a:prstGeom>
          <a:noFill/>
        </p:spPr>
        <p:txBody>
          <a:bodyPr wrap="square" rtlCol="0">
            <a:spAutoFit/>
          </a:bodyPr>
          <a:lstStyle/>
          <a:p>
            <a:r>
              <a:rPr lang="en-US" b="1" u="sng" dirty="0" smtClean="0"/>
              <a:t>Changes to the </a:t>
            </a:r>
            <a:r>
              <a:rPr lang="en-US" b="1" u="sng" dirty="0" err="1" smtClean="0"/>
              <a:t>Solictation</a:t>
            </a:r>
            <a:r>
              <a:rPr lang="en-US" b="1" u="sng" dirty="0" smtClean="0"/>
              <a:t>/Expense Contract Process</a:t>
            </a:r>
          </a:p>
          <a:p>
            <a:r>
              <a:rPr lang="en-US" dirty="0" smtClean="0"/>
              <a:t>Legislative action and the requirements contained in  SB20 and HB1295 are resulting in changes to the solicitation, contracting and purchasing process across the TTU-System.</a:t>
            </a:r>
          </a:p>
          <a:p>
            <a:endParaRPr lang="en-US" dirty="0" smtClean="0"/>
          </a:p>
          <a:p>
            <a:r>
              <a:rPr lang="en-US" dirty="0" smtClean="0"/>
              <a:t>Highlights</a:t>
            </a:r>
          </a:p>
          <a:p>
            <a:pPr marL="342900" indent="-342900">
              <a:buAutoNum type="arabicPeriod"/>
            </a:pPr>
            <a:r>
              <a:rPr lang="en-US" dirty="0" smtClean="0"/>
              <a:t>Development and implementation of a Contracting Handbook</a:t>
            </a:r>
          </a:p>
          <a:p>
            <a:pPr marL="342900" indent="-342900">
              <a:buAutoNum type="arabicPeriod"/>
            </a:pPr>
            <a:r>
              <a:rPr lang="en-US" dirty="0" smtClean="0"/>
              <a:t>Implementation of solicitation request process.</a:t>
            </a:r>
          </a:p>
          <a:p>
            <a:pPr marL="342900" indent="-342900">
              <a:buAutoNum type="arabicPeriod"/>
            </a:pPr>
            <a:r>
              <a:rPr lang="en-US" dirty="0" smtClean="0"/>
              <a:t>Additional approval for some expense agreements. (BOR approval for agreements of $1 mil.)</a:t>
            </a:r>
          </a:p>
          <a:p>
            <a:pPr marL="342900" indent="-342900">
              <a:buAutoNum type="arabicPeriod"/>
            </a:pPr>
            <a:r>
              <a:rPr lang="en-US" dirty="0" smtClean="0"/>
              <a:t>Completion of risk analysis for solicitations and complex/high </a:t>
            </a:r>
            <a:r>
              <a:rPr lang="en-US" smtClean="0"/>
              <a:t>risk  orders/contracts.</a:t>
            </a:r>
            <a:endParaRPr lang="en-US" dirty="0" smtClean="0"/>
          </a:p>
          <a:p>
            <a:pPr marL="342900" indent="-342900">
              <a:buAutoNum type="arabicPeriod"/>
            </a:pPr>
            <a:r>
              <a:rPr lang="en-US" dirty="0" smtClean="0"/>
              <a:t>Completion of Conflict of Interest statements for anyone involved in the procurement process.</a:t>
            </a:r>
          </a:p>
          <a:p>
            <a:pPr marL="342900" indent="-342900">
              <a:buAutoNum type="arabicPeriod"/>
            </a:pPr>
            <a:r>
              <a:rPr lang="en-US" dirty="0" smtClean="0"/>
              <a:t>Ethics reporting requirements for vendors.</a:t>
            </a:r>
          </a:p>
          <a:p>
            <a:pPr marL="342900" indent="-342900">
              <a:buAutoNum type="arabicPeriod"/>
            </a:pPr>
            <a:r>
              <a:rPr lang="en-US" dirty="0" smtClean="0"/>
              <a:t>Additional ethics training for individuals involved in the procurement process. </a:t>
            </a:r>
          </a:p>
          <a:p>
            <a:pPr marL="342900" indent="-342900">
              <a:buAutoNum type="arabicPeriod"/>
            </a:pPr>
            <a:endParaRPr lang="en-US" dirty="0"/>
          </a:p>
          <a:p>
            <a:endParaRPr lang="en-US" dirty="0" smtClean="0"/>
          </a:p>
        </p:txBody>
      </p:sp>
    </p:spTree>
    <p:extLst>
      <p:ext uri="{BB962C8B-B14F-4D97-AF65-F5344CB8AC3E}">
        <p14:creationId xmlns:p14="http://schemas.microsoft.com/office/powerpoint/2010/main" val="10668040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3" name="TextBox 2"/>
          <p:cNvSpPr txBox="1"/>
          <p:nvPr/>
        </p:nvSpPr>
        <p:spPr>
          <a:xfrm>
            <a:off x="457200" y="1066800"/>
            <a:ext cx="8382000" cy="1754326"/>
          </a:xfrm>
          <a:prstGeom prst="rect">
            <a:avLst/>
          </a:prstGeom>
          <a:noFill/>
        </p:spPr>
        <p:txBody>
          <a:bodyPr wrap="square" rtlCol="0">
            <a:spAutoFit/>
          </a:bodyPr>
          <a:lstStyle/>
          <a:p>
            <a:r>
              <a:rPr lang="en-US" b="1" u="sng" dirty="0" smtClean="0"/>
              <a:t>Contracting Templates</a:t>
            </a:r>
          </a:p>
          <a:p>
            <a:r>
              <a:rPr lang="en-US" dirty="0" smtClean="0"/>
              <a:t>Contracting templates are available on the contracting site.  From F&amp;A Work Tools, select Contracting Home.  On the Contracting home page, select Contracting Manual and Resources.</a:t>
            </a:r>
          </a:p>
          <a:p>
            <a:endParaRPr lang="en-US" dirty="0"/>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62200"/>
            <a:ext cx="36099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rot="10800000">
            <a:off x="2307338" y="2732125"/>
            <a:ext cx="711724" cy="239674"/>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609975"/>
            <a:ext cx="4876800"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rot="10800000">
            <a:off x="7010400" y="5029200"/>
            <a:ext cx="711724" cy="239674"/>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15903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5988" y="1143000"/>
            <a:ext cx="5631312" cy="5477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800" y="1295400"/>
            <a:ext cx="2667000" cy="1200329"/>
          </a:xfrm>
          <a:prstGeom prst="rect">
            <a:avLst/>
          </a:prstGeom>
          <a:noFill/>
        </p:spPr>
        <p:txBody>
          <a:bodyPr wrap="square" rtlCol="0">
            <a:spAutoFit/>
          </a:bodyPr>
          <a:lstStyle/>
          <a:p>
            <a:r>
              <a:rPr lang="en-US" dirty="0" smtClean="0"/>
              <a:t>There are several templates available for review on the contracting site. </a:t>
            </a:r>
            <a:endParaRPr lang="en-US" dirty="0"/>
          </a:p>
        </p:txBody>
      </p:sp>
    </p:spTree>
    <p:extLst>
      <p:ext uri="{BB962C8B-B14F-4D97-AF65-F5344CB8AC3E}">
        <p14:creationId xmlns:p14="http://schemas.microsoft.com/office/powerpoint/2010/main" val="11168634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2" name="Rectangle 1"/>
          <p:cNvSpPr/>
          <p:nvPr/>
        </p:nvSpPr>
        <p:spPr>
          <a:xfrm>
            <a:off x="304800" y="1143000"/>
            <a:ext cx="7848600" cy="2308324"/>
          </a:xfrm>
          <a:prstGeom prst="rect">
            <a:avLst/>
          </a:prstGeom>
        </p:spPr>
        <p:txBody>
          <a:bodyPr wrap="square">
            <a:spAutoFit/>
          </a:bodyPr>
          <a:lstStyle/>
          <a:p>
            <a:r>
              <a:rPr lang="en-US" b="1" u="sng" dirty="0" smtClean="0"/>
              <a:t>Purchasing Email</a:t>
            </a:r>
          </a:p>
          <a:p>
            <a:r>
              <a:rPr lang="en-US" dirty="0" smtClean="0"/>
              <a:t>System </a:t>
            </a:r>
            <a:r>
              <a:rPr lang="en-US" dirty="0"/>
              <a:t>Generated emails – </a:t>
            </a:r>
            <a:r>
              <a:rPr lang="en-US" b="1" dirty="0"/>
              <a:t>DO NOT</a:t>
            </a:r>
            <a:r>
              <a:rPr lang="en-US" dirty="0"/>
              <a:t> hit reply to system generated emails (emails that come from SciQuest).  </a:t>
            </a:r>
            <a:r>
              <a:rPr lang="en-US" smtClean="0"/>
              <a:t>SciQuest</a:t>
            </a:r>
            <a:r>
              <a:rPr lang="en-US" dirty="0" smtClean="0"/>
              <a:t> </a:t>
            </a:r>
            <a:r>
              <a:rPr lang="en-US" dirty="0"/>
              <a:t>emails are monitored by TTU staff and only one HSC staff member.  Please create a new email or forward email to </a:t>
            </a:r>
            <a:r>
              <a:rPr lang="en-US" dirty="0">
                <a:hlinkClick r:id="rId3"/>
              </a:rPr>
              <a:t>Purchasing@ttuhsc.edu</a:t>
            </a:r>
            <a:r>
              <a:rPr lang="en-US" dirty="0"/>
              <a:t> </a:t>
            </a:r>
          </a:p>
          <a:p>
            <a:endParaRPr lang="en-US" dirty="0"/>
          </a:p>
          <a:p>
            <a:r>
              <a:rPr lang="en-US" dirty="0"/>
              <a:t>Please make sure to use the correct Purchasing inbox email address:  </a:t>
            </a:r>
            <a:r>
              <a:rPr lang="en-US" dirty="0">
                <a:hlinkClick r:id="rId3"/>
              </a:rPr>
              <a:t>Purchasing@ttuhsc.edu</a:t>
            </a:r>
            <a:r>
              <a:rPr lang="en-US" dirty="0"/>
              <a:t> </a:t>
            </a:r>
            <a:endParaRPr lang="en-US" b="1" u="sng" dirty="0"/>
          </a:p>
        </p:txBody>
      </p:sp>
    </p:spTree>
    <p:extLst>
      <p:ext uri="{BB962C8B-B14F-4D97-AF65-F5344CB8AC3E}">
        <p14:creationId xmlns:p14="http://schemas.microsoft.com/office/powerpoint/2010/main" val="18484478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2" name="Rectangle 1"/>
          <p:cNvSpPr/>
          <p:nvPr/>
        </p:nvSpPr>
        <p:spPr>
          <a:xfrm>
            <a:off x="304800" y="990600"/>
            <a:ext cx="7848600" cy="2585323"/>
          </a:xfrm>
          <a:prstGeom prst="rect">
            <a:avLst/>
          </a:prstGeom>
        </p:spPr>
        <p:txBody>
          <a:bodyPr wrap="square">
            <a:spAutoFit/>
          </a:bodyPr>
          <a:lstStyle/>
          <a:p>
            <a:r>
              <a:rPr lang="en-US" b="1" u="sng" dirty="0" smtClean="0"/>
              <a:t>Travel</a:t>
            </a:r>
          </a:p>
          <a:p>
            <a:pPr lvl="0"/>
            <a:r>
              <a:rPr lang="en-US" dirty="0"/>
              <a:t>If you upload all travel voucher documentation and sign electronically, do not send original documentation to the Travel Office. Keep all original documents for departmental records.</a:t>
            </a:r>
          </a:p>
          <a:p>
            <a:pPr lvl="0"/>
            <a:endParaRPr lang="en-US" dirty="0" smtClean="0"/>
          </a:p>
          <a:p>
            <a:pPr lvl="0"/>
            <a:r>
              <a:rPr lang="en-US" dirty="0" smtClean="0"/>
              <a:t>If </a:t>
            </a:r>
            <a:r>
              <a:rPr lang="en-US" dirty="0"/>
              <a:t>travel is to attend a conference, a conference fact sheet or agenda with conference, location, date and times must be included in the travel voucher documentation.</a:t>
            </a:r>
          </a:p>
          <a:p>
            <a:endParaRPr lang="en-US" b="1" u="sng" dirty="0" smtClean="0"/>
          </a:p>
        </p:txBody>
      </p:sp>
    </p:spTree>
    <p:extLst>
      <p:ext uri="{BB962C8B-B14F-4D97-AF65-F5344CB8AC3E}">
        <p14:creationId xmlns:p14="http://schemas.microsoft.com/office/powerpoint/2010/main" val="19596723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2" name="Rectangle 1"/>
          <p:cNvSpPr/>
          <p:nvPr/>
        </p:nvSpPr>
        <p:spPr>
          <a:xfrm>
            <a:off x="304800" y="990600"/>
            <a:ext cx="7848600" cy="2108269"/>
          </a:xfrm>
          <a:prstGeom prst="rect">
            <a:avLst/>
          </a:prstGeom>
          <a:ln>
            <a:noFill/>
          </a:ln>
        </p:spPr>
        <p:txBody>
          <a:bodyPr wrap="square">
            <a:spAutoFit/>
          </a:bodyPr>
          <a:lstStyle/>
          <a:p>
            <a:r>
              <a:rPr lang="en-US" b="1" u="sng" dirty="0" smtClean="0"/>
              <a:t>Accounts Payable</a:t>
            </a:r>
          </a:p>
          <a:p>
            <a:pPr lvl="0"/>
            <a:r>
              <a:rPr lang="en-US" sz="1600" dirty="0" smtClean="0"/>
              <a:t>Make </a:t>
            </a:r>
            <a:r>
              <a:rPr lang="en-US" sz="1600" dirty="0"/>
              <a:t>sure that you complete receiving in </a:t>
            </a:r>
            <a:r>
              <a:rPr lang="en-US" sz="1600" dirty="0" err="1"/>
              <a:t>TechBuy</a:t>
            </a:r>
            <a:r>
              <a:rPr lang="en-US" sz="1600" dirty="0"/>
              <a:t> as soon as you receive ordered items.</a:t>
            </a:r>
          </a:p>
          <a:p>
            <a:pPr lvl="0"/>
            <a:endParaRPr lang="en-US" sz="1600" dirty="0" smtClean="0"/>
          </a:p>
          <a:p>
            <a:pPr lvl="0"/>
            <a:r>
              <a:rPr lang="en-US" sz="1600" dirty="0" smtClean="0"/>
              <a:t>If </a:t>
            </a:r>
            <a:r>
              <a:rPr lang="en-US" sz="1600" dirty="0"/>
              <a:t>you attach a vendor invoice for an order in </a:t>
            </a:r>
            <a:r>
              <a:rPr lang="en-US" sz="1600" dirty="0" err="1"/>
              <a:t>TechBuy</a:t>
            </a:r>
            <a:r>
              <a:rPr lang="en-US" sz="1600" dirty="0"/>
              <a:t>, you must add a comment to the Purchase Order notifying us that a vendor invoice has been attached. Add </a:t>
            </a:r>
            <a:r>
              <a:rPr lang="en-US" sz="1600" u="sng" dirty="0">
                <a:hlinkClick r:id="rId3"/>
              </a:rPr>
              <a:t>Accounts.Payable@ttuhsc.edu</a:t>
            </a:r>
            <a:r>
              <a:rPr lang="en-US" sz="1600" dirty="0"/>
              <a:t> as an email recipient before completing the comment. If you do not notify us about the attached invoice, we do not know that the invoice is ready to pay.</a:t>
            </a:r>
          </a:p>
          <a:p>
            <a:endParaRPr lang="en-US" sz="1700" dirty="0"/>
          </a:p>
        </p:txBody>
      </p:sp>
    </p:spTree>
    <p:extLst>
      <p:ext uri="{BB962C8B-B14F-4D97-AF65-F5344CB8AC3E}">
        <p14:creationId xmlns:p14="http://schemas.microsoft.com/office/powerpoint/2010/main" val="25914964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2" name="Rectangle 1"/>
          <p:cNvSpPr/>
          <p:nvPr/>
        </p:nvSpPr>
        <p:spPr>
          <a:xfrm>
            <a:off x="304800" y="990600"/>
            <a:ext cx="7848600" cy="1723549"/>
          </a:xfrm>
          <a:prstGeom prst="rect">
            <a:avLst/>
          </a:prstGeom>
          <a:ln>
            <a:noFill/>
          </a:ln>
        </p:spPr>
        <p:txBody>
          <a:bodyPr wrap="square">
            <a:spAutoFit/>
          </a:bodyPr>
          <a:lstStyle/>
          <a:p>
            <a:r>
              <a:rPr lang="en-US" b="1" u="sng" dirty="0" smtClean="0"/>
              <a:t>PCard</a:t>
            </a:r>
          </a:p>
          <a:p>
            <a:pPr lvl="0"/>
            <a:r>
              <a:rPr lang="en-US" dirty="0" smtClean="0"/>
              <a:t>If </a:t>
            </a:r>
            <a:r>
              <a:rPr lang="en-US" dirty="0"/>
              <a:t>you are experiencing difficulties with logging in to the Citi Global Management website, please use this link: </a:t>
            </a:r>
            <a:r>
              <a:rPr lang="en-US" u="sng" dirty="0">
                <a:hlinkClick r:id="rId3"/>
              </a:rPr>
              <a:t>https://www.globalmanagement.citidirect.com</a:t>
            </a:r>
            <a:r>
              <a:rPr lang="en-US" dirty="0"/>
              <a:t>.</a:t>
            </a:r>
          </a:p>
          <a:p>
            <a:endParaRPr lang="en-US" b="1" u="sng" dirty="0" smtClean="0"/>
          </a:p>
          <a:p>
            <a:pPr lvl="0"/>
            <a:endParaRPr lang="en-US" sz="1700" dirty="0"/>
          </a:p>
          <a:p>
            <a:endParaRPr lang="en-US" sz="1700" dirty="0"/>
          </a:p>
        </p:txBody>
      </p:sp>
    </p:spTree>
    <p:extLst>
      <p:ext uri="{BB962C8B-B14F-4D97-AF65-F5344CB8AC3E}">
        <p14:creationId xmlns:p14="http://schemas.microsoft.com/office/powerpoint/2010/main" val="28365594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TextBox 4"/>
          <p:cNvSpPr txBox="1"/>
          <p:nvPr/>
        </p:nvSpPr>
        <p:spPr>
          <a:xfrm>
            <a:off x="678679" y="2286931"/>
            <a:ext cx="7620000" cy="1938992"/>
          </a:xfrm>
          <a:prstGeom prst="rect">
            <a:avLst/>
          </a:prstGeom>
          <a:noFill/>
        </p:spPr>
        <p:txBody>
          <a:bodyPr wrap="square" rtlCol="0">
            <a:spAutoFit/>
          </a:bodyPr>
          <a:lstStyle/>
          <a:p>
            <a:pPr algn="ctr"/>
            <a:r>
              <a:rPr lang="en-US" sz="6000" dirty="0" smtClean="0"/>
              <a:t>Questions ?</a:t>
            </a:r>
          </a:p>
          <a:p>
            <a:pPr algn="ctr"/>
            <a:endParaRPr lang="en-US" sz="6000" dirty="0"/>
          </a:p>
        </p:txBody>
      </p:sp>
    </p:spTree>
    <p:extLst>
      <p:ext uri="{BB962C8B-B14F-4D97-AF65-F5344CB8AC3E}">
        <p14:creationId xmlns:p14="http://schemas.microsoft.com/office/powerpoint/2010/main" val="159370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2" name="TextBox 1"/>
          <p:cNvSpPr txBox="1"/>
          <p:nvPr/>
        </p:nvSpPr>
        <p:spPr>
          <a:xfrm>
            <a:off x="381000" y="1295400"/>
            <a:ext cx="8229600" cy="2126864"/>
          </a:xfrm>
          <a:prstGeom prst="rect">
            <a:avLst/>
          </a:prstGeom>
          <a:noFill/>
        </p:spPr>
        <p:txBody>
          <a:bodyPr wrap="square" rtlCol="0">
            <a:spAutoFit/>
          </a:bodyPr>
          <a:lstStyle/>
          <a:p>
            <a:pPr>
              <a:lnSpc>
                <a:spcPct val="150000"/>
              </a:lnSpc>
            </a:pPr>
            <a:r>
              <a:rPr lang="en-US" dirty="0" smtClean="0"/>
              <a:t>There are 4 types of orders that process in </a:t>
            </a:r>
            <a:r>
              <a:rPr lang="en-US" dirty="0" err="1" smtClean="0"/>
              <a:t>TechBuy</a:t>
            </a:r>
            <a:r>
              <a:rPr lang="en-US" dirty="0" smtClean="0"/>
              <a:t>:</a:t>
            </a:r>
          </a:p>
          <a:p>
            <a:pPr marL="800100" lvl="1" indent="-342900">
              <a:lnSpc>
                <a:spcPct val="150000"/>
              </a:lnSpc>
              <a:buFont typeface="+mj-lt"/>
              <a:buAutoNum type="arabicPeriod"/>
            </a:pPr>
            <a:r>
              <a:rPr lang="en-US" dirty="0" smtClean="0"/>
              <a:t>Non-Catalog Purchase Order</a:t>
            </a:r>
          </a:p>
          <a:p>
            <a:pPr marL="800100" lvl="1" indent="-342900">
              <a:lnSpc>
                <a:spcPct val="150000"/>
              </a:lnSpc>
              <a:buFont typeface="+mj-lt"/>
              <a:buAutoNum type="arabicPeriod"/>
            </a:pPr>
            <a:r>
              <a:rPr lang="en-US" dirty="0" smtClean="0"/>
              <a:t>Hosted Catalog Purchase Order</a:t>
            </a:r>
          </a:p>
          <a:p>
            <a:pPr marL="800100" lvl="1" indent="-342900">
              <a:lnSpc>
                <a:spcPct val="150000"/>
              </a:lnSpc>
              <a:buFont typeface="+mj-lt"/>
              <a:buAutoNum type="arabicPeriod"/>
            </a:pPr>
            <a:r>
              <a:rPr lang="en-US" dirty="0" smtClean="0"/>
              <a:t>Punch-out Purchase Order</a:t>
            </a:r>
          </a:p>
          <a:p>
            <a:pPr marL="800100" lvl="1" indent="-342900">
              <a:lnSpc>
                <a:spcPct val="150000"/>
              </a:lnSpc>
              <a:buFont typeface="+mj-lt"/>
              <a:buAutoNum type="arabicPeriod"/>
            </a:pPr>
            <a:r>
              <a:rPr lang="en-US" dirty="0" smtClean="0"/>
              <a:t>Direct Pay</a:t>
            </a:r>
            <a:endParaRPr lang="en-US" dirty="0"/>
          </a:p>
        </p:txBody>
      </p:sp>
    </p:spTree>
    <p:extLst>
      <p:ext uri="{BB962C8B-B14F-4D97-AF65-F5344CB8AC3E}">
        <p14:creationId xmlns:p14="http://schemas.microsoft.com/office/powerpoint/2010/main" val="766327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2" name="TextBox 1"/>
          <p:cNvSpPr txBox="1"/>
          <p:nvPr/>
        </p:nvSpPr>
        <p:spPr>
          <a:xfrm>
            <a:off x="381000" y="1143000"/>
            <a:ext cx="7924800" cy="3970318"/>
          </a:xfrm>
          <a:prstGeom prst="rect">
            <a:avLst/>
          </a:prstGeom>
          <a:noFill/>
        </p:spPr>
        <p:txBody>
          <a:bodyPr wrap="square" rtlCol="0">
            <a:spAutoFit/>
          </a:bodyPr>
          <a:lstStyle/>
          <a:p>
            <a:r>
              <a:rPr lang="en-US" b="1" u="sng" dirty="0" smtClean="0"/>
              <a:t>Non-Catalog</a:t>
            </a:r>
          </a:p>
          <a:p>
            <a:r>
              <a:rPr lang="en-US" dirty="0" smtClean="0"/>
              <a:t>The non-catalog form is located on the home/shop page under forms.</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The non-catalog form is used when requesting a specific item or service that is not available through a punch-out or hosted catalog.  Non-Catalog orders require a quote to be attached in the external notes.  The quote and the purchase order should match.  If all items are not being ordered please make a note in the internal notes.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57400"/>
            <a:ext cx="6248400"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498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57905"/>
            <a:ext cx="6286500" cy="5723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2149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2" name="Rectangle 1"/>
          <p:cNvSpPr/>
          <p:nvPr/>
        </p:nvSpPr>
        <p:spPr>
          <a:xfrm>
            <a:off x="380999" y="1134094"/>
            <a:ext cx="8305800" cy="5078313"/>
          </a:xfrm>
          <a:prstGeom prst="rect">
            <a:avLst/>
          </a:prstGeom>
        </p:spPr>
        <p:txBody>
          <a:bodyPr wrap="square">
            <a:spAutoFit/>
          </a:bodyPr>
          <a:lstStyle/>
          <a:p>
            <a:r>
              <a:rPr lang="en-US" b="1" u="sng" dirty="0" smtClean="0"/>
              <a:t>Hosted Catalog</a:t>
            </a:r>
            <a:endParaRPr lang="en-US" b="1" u="sng" dirty="0"/>
          </a:p>
          <a:p>
            <a:r>
              <a:rPr lang="en-US" dirty="0"/>
              <a:t>The </a:t>
            </a:r>
            <a:r>
              <a:rPr lang="en-US" dirty="0" smtClean="0"/>
              <a:t>hosted catalog vendors are </a:t>
            </a:r>
            <a:r>
              <a:rPr lang="en-US" dirty="0"/>
              <a:t>located on the </a:t>
            </a:r>
            <a:r>
              <a:rPr lang="en-US" dirty="0" smtClean="0"/>
              <a:t>home/shop page.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The hosted catalog is an online version of a supplier’s printed catalog.  Hosted catalogs contain product data and details, along with pricing information for each item.  </a:t>
            </a:r>
            <a:endParaRPr lang="en-US" dirty="0"/>
          </a:p>
          <a:p>
            <a:endParaRPr lang="en-US" dirty="0" smtClean="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49" y="1828800"/>
            <a:ext cx="3878451"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6678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2" name="TextBox 1"/>
          <p:cNvSpPr txBox="1"/>
          <p:nvPr/>
        </p:nvSpPr>
        <p:spPr>
          <a:xfrm>
            <a:off x="304800" y="1066800"/>
            <a:ext cx="8077200" cy="1477328"/>
          </a:xfrm>
          <a:prstGeom prst="rect">
            <a:avLst/>
          </a:prstGeom>
          <a:noFill/>
        </p:spPr>
        <p:txBody>
          <a:bodyPr wrap="square" rtlCol="0">
            <a:spAutoFit/>
          </a:bodyPr>
          <a:lstStyle/>
          <a:p>
            <a:r>
              <a:rPr lang="en-US" b="1" u="sng" dirty="0" smtClean="0"/>
              <a:t>Punch-Out </a:t>
            </a:r>
          </a:p>
          <a:p>
            <a:r>
              <a:rPr lang="en-US" dirty="0" smtClean="0"/>
              <a:t>Punch-out vendors are located on the home/shop page.  Punch-out orders are integrated external links to a supplier’s web-based catalog.  The user exits the </a:t>
            </a:r>
            <a:r>
              <a:rPr lang="en-US" dirty="0" err="1" smtClean="0"/>
              <a:t>TechBuy</a:t>
            </a:r>
            <a:r>
              <a:rPr lang="en-US" dirty="0" smtClean="0"/>
              <a:t> site to search and select products from a supplier’s web catalog, then returns the items to the </a:t>
            </a:r>
            <a:r>
              <a:rPr lang="en-US" dirty="0" err="1" smtClean="0"/>
              <a:t>TechBuy</a:t>
            </a:r>
            <a:r>
              <a:rPr lang="en-US" dirty="0" smtClean="0"/>
              <a:t> shopping cart.  </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736211"/>
            <a:ext cx="2657097" cy="1759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6613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34" y="1763825"/>
            <a:ext cx="7965266" cy="395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4800" y="1143000"/>
            <a:ext cx="8153400" cy="369332"/>
          </a:xfrm>
          <a:prstGeom prst="rect">
            <a:avLst/>
          </a:prstGeom>
          <a:noFill/>
        </p:spPr>
        <p:txBody>
          <a:bodyPr wrap="square" rtlCol="0">
            <a:spAutoFit/>
          </a:bodyPr>
          <a:lstStyle/>
          <a:p>
            <a:r>
              <a:rPr lang="en-US" dirty="0" smtClean="0"/>
              <a:t>The vendors punch-out sticker will take you out to the vendors website for shopping.</a:t>
            </a:r>
            <a:endParaRPr lang="en-US" dirty="0"/>
          </a:p>
        </p:txBody>
      </p:sp>
    </p:spTree>
    <p:extLst>
      <p:ext uri="{BB962C8B-B14F-4D97-AF65-F5344CB8AC3E}">
        <p14:creationId xmlns:p14="http://schemas.microsoft.com/office/powerpoint/2010/main" val="1359116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2362200"/>
            <a:ext cx="8324850" cy="2116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0" y="1143000"/>
            <a:ext cx="7772400" cy="923330"/>
          </a:xfrm>
          <a:prstGeom prst="rect">
            <a:avLst/>
          </a:prstGeom>
          <a:noFill/>
        </p:spPr>
        <p:txBody>
          <a:bodyPr wrap="square" rtlCol="0">
            <a:spAutoFit/>
          </a:bodyPr>
          <a:lstStyle/>
          <a:p>
            <a:r>
              <a:rPr lang="en-US" b="1" u="sng" dirty="0" smtClean="0"/>
              <a:t>Direct Pay</a:t>
            </a:r>
          </a:p>
          <a:p>
            <a:r>
              <a:rPr lang="en-US" dirty="0" smtClean="0"/>
              <a:t>There are 15 different Direct Pay forms located on the home/shop page.  Each form was created to process a specific type of request/payment.  </a:t>
            </a:r>
            <a:endParaRPr lang="en-US" dirty="0"/>
          </a:p>
        </p:txBody>
      </p:sp>
    </p:spTree>
    <p:extLst>
      <p:ext uri="{BB962C8B-B14F-4D97-AF65-F5344CB8AC3E}">
        <p14:creationId xmlns:p14="http://schemas.microsoft.com/office/powerpoint/2010/main" val="2413404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rban Pop">
  <a:themeElements>
    <a:clrScheme name="Custom 3">
      <a:dk1>
        <a:sysClr val="windowText" lastClr="000000"/>
      </a:dk1>
      <a:lt1>
        <a:sysClr val="window" lastClr="FFFFFF"/>
      </a:lt1>
      <a:dk2>
        <a:srgbClr val="303030"/>
      </a:dk2>
      <a:lt2>
        <a:srgbClr val="DEDEE0"/>
      </a:lt2>
      <a:accent1>
        <a:srgbClr val="AD0101"/>
      </a:accent1>
      <a:accent2>
        <a:srgbClr val="726056"/>
      </a:accent2>
      <a:accent3>
        <a:srgbClr val="000000"/>
      </a:accent3>
      <a:accent4>
        <a:srgbClr val="808DA9"/>
      </a:accent4>
      <a:accent5>
        <a:srgbClr val="424E5B"/>
      </a:accent5>
      <a:accent6>
        <a:srgbClr val="730E00"/>
      </a:accent6>
      <a:hlink>
        <a:srgbClr val="D26900"/>
      </a:hlink>
      <a:folHlink>
        <a:srgbClr val="D89243"/>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21177</TotalTime>
  <Words>984</Words>
  <Application>Microsoft Office PowerPoint</Application>
  <PresentationFormat>On-screen Show (4:3)</PresentationFormat>
  <Paragraphs>113</Paragraphs>
  <Slides>29</Slides>
  <Notes>0</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Urban Pop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Texas Tech University Health Sciences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Purchasing Quarterly Meeting</dc:title>
  <dc:creator>Turpin, Lora</dc:creator>
  <cp:lastModifiedBy>Turpin, Lora</cp:lastModifiedBy>
  <cp:revision>124</cp:revision>
  <cp:lastPrinted>2015-03-06T22:32:06Z</cp:lastPrinted>
  <dcterms:created xsi:type="dcterms:W3CDTF">2014-04-03T20:08:45Z</dcterms:created>
  <dcterms:modified xsi:type="dcterms:W3CDTF">2016-03-23T18:56:54Z</dcterms:modified>
</cp:coreProperties>
</file>